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6"/>
  </p:notesMasterIdLst>
  <p:sldIdLst>
    <p:sldId id="256" r:id="rId2"/>
    <p:sldId id="314" r:id="rId3"/>
    <p:sldId id="335" r:id="rId4"/>
    <p:sldId id="303" r:id="rId5"/>
    <p:sldId id="273" r:id="rId6"/>
    <p:sldId id="315" r:id="rId7"/>
    <p:sldId id="316" r:id="rId8"/>
    <p:sldId id="317" r:id="rId9"/>
    <p:sldId id="320" r:id="rId10"/>
    <p:sldId id="318" r:id="rId11"/>
    <p:sldId id="319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295" r:id="rId23"/>
    <p:sldId id="331" r:id="rId24"/>
    <p:sldId id="332" r:id="rId25"/>
    <p:sldId id="333" r:id="rId26"/>
    <p:sldId id="336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DF6"/>
    <a:srgbClr val="CCECFF"/>
    <a:srgbClr val="0AA676"/>
    <a:srgbClr val="32000C"/>
    <a:srgbClr val="CB6B30"/>
    <a:srgbClr val="E36243"/>
    <a:srgbClr val="FF4A7E"/>
    <a:srgbClr val="0B0B0B"/>
    <a:srgbClr val="00FF00"/>
    <a:srgbClr val="234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1" autoAdjust="0"/>
    <p:restoredTop sz="84981" autoAdjust="0"/>
  </p:normalViewPr>
  <p:slideViewPr>
    <p:cSldViewPr>
      <p:cViewPr varScale="1">
        <p:scale>
          <a:sx n="178" d="100"/>
          <a:sy n="178" d="100"/>
        </p:scale>
        <p:origin x="4312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856B53F-5B80-40FB-9FAE-920F4584A3EA}" type="datetimeFigureOut">
              <a:rPr lang="en-US"/>
              <a:pPr>
                <a:defRPr/>
              </a:pPr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13C2D44-F121-47D6-A190-82ED0ED050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22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7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1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1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4B09C-5FE3-4E5C-947F-62A8A654A6B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8880D-8C14-414F-9A2C-CAC4CEB712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5714B-483C-45C3-99E0-9DDFC1306F6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34E0C-7D9E-4F01-AF55-2FE14BA758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89D8F-1676-4F18-A19A-1DC9780C6F7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49CCE-778B-4371-A03A-FDCD62BA79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F9DED-C3AA-40F6-ACE9-AC54436C1CB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12339" y="60515"/>
            <a:ext cx="471932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792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98400-A51E-47C6-AB6E-9D2F0FEB44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387C5-D1BA-4E64-9B6E-A01CF3A7D9E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AFC77-476A-4B65-AEF2-B88090E8601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99DFD-7A6B-421E-91AE-F1416F30A79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747BA-49B7-4E32-A9B2-44A226F3221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2093-982A-4E29-84CD-21505EE1816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BBE94-D788-474D-8EEB-6F58D14720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8F99F-4257-47F7-B137-92F5C330B80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95DB7-2A11-4E6C-9567-D57EA333CE6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2DBDE-828A-4ED8-BAC3-0183760B6DD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282A0-E074-4D1F-9892-A88D1283A73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4E828-8872-429C-B31F-81F3904DB6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B5463-834F-40F6-B8E3-F026FE73268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64F8D-F56C-469B-8A33-F67E89A087F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97F0-D666-463A-99C4-716878AAB3F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FFF3-B466-42C5-A286-E06D02714B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0F0A01C-ECC0-4966-AD27-2E8B22F3BDB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2F44228-A715-4D35-A686-68263BBDC78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://www.vision.caltech.edu/bouguetj/calib_doc/index.html#examples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Camera Calibration</a:t>
            </a: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4270415" y="6324600"/>
            <a:ext cx="4648200" cy="304800"/>
          </a:xfrm>
        </p:spPr>
        <p:txBody>
          <a:bodyPr/>
          <a:lstStyle/>
          <a:p>
            <a:pPr algn="r" eaLnBrk="1" hangingPunct="1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Some slides in this lecture are courtesy to Prof. Silvio Savarese, J. Ponce, F- Li</a:t>
            </a: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13F9595B-600B-F640-A9E9-90B6C85C2B89}"/>
              </a:ext>
            </a:extLst>
          </p:cNvPr>
          <p:cNvSpPr txBox="1"/>
          <p:nvPr/>
        </p:nvSpPr>
        <p:spPr>
          <a:xfrm>
            <a:off x="1752600" y="5338316"/>
            <a:ext cx="9251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Reading: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810B79A0-5AD5-1548-BD0F-FE2926AD619F}"/>
              </a:ext>
            </a:extLst>
          </p:cNvPr>
          <p:cNvSpPr txBox="1"/>
          <p:nvPr/>
        </p:nvSpPr>
        <p:spPr>
          <a:xfrm>
            <a:off x="2948345" y="5351016"/>
            <a:ext cx="59702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[FP]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Chapter 1 “Geometric Camera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Calibration”  </a:t>
            </a:r>
            <a:endParaRPr lang="en-US" sz="20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[HZ]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Chapter 7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“Computation of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Camera Matrix</a:t>
            </a:r>
            <a:r>
              <a:rPr sz="20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P”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66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1C1F87-14D9-FA43-9BF2-9FBF8643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Calibration Problem</a:t>
            </a:r>
          </a:p>
        </p:txBody>
      </p:sp>
      <p:pic>
        <p:nvPicPr>
          <p:cNvPr id="8" name="Content Placeholder 7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94B8AFC1-FB97-C741-AC50-439B9315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4" y="990600"/>
            <a:ext cx="7594611" cy="5135563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C30010-07D1-9B4D-AC08-69E7F627172C}"/>
              </a:ext>
            </a:extLst>
          </p:cNvPr>
          <p:cNvSpPr/>
          <p:nvPr/>
        </p:nvSpPr>
        <p:spPr>
          <a:xfrm>
            <a:off x="4648200" y="4648200"/>
            <a:ext cx="1295400" cy="76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8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12D17C-7BC8-F14B-853D-4FB3FC6A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48613-9297-A948-9D9A-BC8E1016D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844" y="990600"/>
            <a:ext cx="8030311" cy="5135563"/>
          </a:xfrm>
        </p:spPr>
      </p:pic>
    </p:spTree>
    <p:extLst>
      <p:ext uri="{BB962C8B-B14F-4D97-AF65-F5344CB8AC3E}">
        <p14:creationId xmlns:p14="http://schemas.microsoft.com/office/powerpoint/2010/main" val="216132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6595ED-AC0A-494B-B3D0-7C693DE0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BAFCB2-5976-8041-9E21-39BE8F892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109" y="990600"/>
            <a:ext cx="7535782" cy="5135563"/>
          </a:xfrm>
        </p:spPr>
      </p:pic>
    </p:spTree>
    <p:extLst>
      <p:ext uri="{BB962C8B-B14F-4D97-AF65-F5344CB8AC3E}">
        <p14:creationId xmlns:p14="http://schemas.microsoft.com/office/powerpoint/2010/main" val="208829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280B-2C1A-D54A-A3D0-346344A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6F024A-BF2F-B048-9322-D03D687CD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504" y="990600"/>
            <a:ext cx="8032992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40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6733-6778-2D4E-90AA-E00F034A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E8F9B8-B29B-6145-96D2-377804839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5674722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0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5016-6FA3-F344-A318-D54FACAD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5A5555-204E-0D4C-B6FC-8EE1CF634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730" y="990600"/>
            <a:ext cx="7358539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6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FB6A-E148-754B-86DD-B8C63F02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Homogeneous M x N Linear Systems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81F2E7-5DBB-EF47-A2CC-7888365BC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0659"/>
            <a:ext cx="8229600" cy="40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7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6212D-D2E6-5142-8B26-39676BB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1B1625C-27D6-1041-A722-F66E8C903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2" r="19444" b="72256"/>
          <a:stretch/>
        </p:blipFill>
        <p:spPr>
          <a:xfrm>
            <a:off x="1625600" y="1143000"/>
            <a:ext cx="5892800" cy="1219200"/>
          </a:xfr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B8E9867-CE8A-9C4E-ABFA-86D834F4FD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7051" r="9167" b="43818"/>
          <a:stretch/>
        </p:blipFill>
        <p:spPr>
          <a:xfrm>
            <a:off x="762000" y="2781301"/>
            <a:ext cx="4648200" cy="1066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14E44-9738-7B45-BB44-C0D818F51448}"/>
              </a:ext>
            </a:extLst>
          </p:cNvPr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AA02955-FB43-DF40-A6B1-EEACAC0C6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t="60344" r="30835" b="16767"/>
          <a:stretch/>
        </p:blipFill>
        <p:spPr>
          <a:xfrm>
            <a:off x="800100" y="4114801"/>
            <a:ext cx="4572000" cy="838199"/>
          </a:xfrm>
          <a:prstGeom prst="rect">
            <a:avLst/>
          </a:prstGeom>
        </p:spPr>
      </p:pic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19F381-5BB3-9344-A8C3-18CC599B2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937" r="3" b="619"/>
          <a:stretch/>
        </p:blipFill>
        <p:spPr>
          <a:xfrm>
            <a:off x="0" y="5715001"/>
            <a:ext cx="9144000" cy="41909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65285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CFF0-21CE-4542-ABB5-EA026ABB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camera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6C430F-47CD-774E-8EAC-0D237D5AB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626" y="990600"/>
            <a:ext cx="8122748" cy="513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E54FB-4DF6-F64D-B276-B21B743D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731837"/>
            <a:ext cx="1587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8B98-06EE-6744-B94B-FA80EC8A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Extracting camera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230395-BBD1-6440-B36F-BEC008D12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181" y="990600"/>
            <a:ext cx="8199638" cy="513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255BE-83FC-724E-AF6F-8ECC1B06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731837"/>
            <a:ext cx="1587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6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spc="-15" dirty="0">
                <a:solidFill>
                  <a:srgbClr val="000000"/>
                </a:solidFill>
              </a:rPr>
              <a:t>Camera calibration</a:t>
            </a:r>
            <a:r>
              <a:rPr lang="en-US" spc="15" dirty="0">
                <a:solidFill>
                  <a:srgbClr val="000000"/>
                </a:solidFill>
              </a:rPr>
              <a:t> </a:t>
            </a:r>
            <a:r>
              <a:rPr lang="en-US" spc="-10" dirty="0">
                <a:solidFill>
                  <a:srgbClr val="000000"/>
                </a:solidFill>
              </a:rPr>
              <a:t>problem</a:t>
            </a:r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spc="-15" dirty="0">
                <a:solidFill>
                  <a:srgbClr val="000000"/>
                </a:solidFill>
              </a:rPr>
              <a:t>Example</a:t>
            </a:r>
            <a:endParaRPr lang="en-US" dirty="0"/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1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7D32-3AFA-1744-89CF-7C7B3BA9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camera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280DD4-06FC-9740-A369-DC29894BF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336" y="990600"/>
            <a:ext cx="8141327" cy="513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E68E5-59F9-5545-AA1F-77B12D39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731837"/>
            <a:ext cx="1587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9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0A47-E195-B342-9635-0E093EF3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Degenerate cases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473647-612A-024F-A0C2-9777AD561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494" y="990600"/>
            <a:ext cx="7663012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4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2743200"/>
            <a:ext cx="1774825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9539" y="3123374"/>
            <a:ext cx="1308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No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distortion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5739" y="4342574"/>
            <a:ext cx="1207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Pin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cushion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9400" y="5715000"/>
            <a:ext cx="793750" cy="339725"/>
          </a:xfrm>
          <a:prstGeom prst="rect">
            <a:avLst/>
          </a:prstGeom>
          <a:ln w="76200">
            <a:solidFill>
              <a:srgbClr val="E6102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latin typeface="Arial"/>
                <a:cs typeface="Arial"/>
              </a:rPr>
              <a:t>Barrel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59037" y="49974"/>
            <a:ext cx="42265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Radial</a:t>
            </a:r>
            <a:r>
              <a:rPr sz="4400" spc="-50" dirty="0"/>
              <a:t> </a:t>
            </a:r>
            <a:r>
              <a:rPr sz="4400" dirty="0"/>
              <a:t>Distortion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688340" y="879728"/>
            <a:ext cx="8287384" cy="142240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65"/>
              </a:spcBef>
              <a:buChar char="–"/>
              <a:tabLst>
                <a:tab pos="298450" algn="l"/>
              </a:tabLst>
            </a:pPr>
            <a:r>
              <a:rPr sz="2000" dirty="0">
                <a:latin typeface="Futura-Medium"/>
                <a:cs typeface="Futura-Medium"/>
              </a:rPr>
              <a:t>Image magnification (in)decreases with </a:t>
            </a:r>
            <a:r>
              <a:rPr sz="2000" spc="-5" dirty="0">
                <a:latin typeface="Futura-Medium"/>
                <a:cs typeface="Futura-Medium"/>
              </a:rPr>
              <a:t>distance </a:t>
            </a:r>
            <a:r>
              <a:rPr sz="2000" dirty="0">
                <a:latin typeface="Futura-Medium"/>
                <a:cs typeface="Futura-Medium"/>
              </a:rPr>
              <a:t>from the </a:t>
            </a:r>
            <a:r>
              <a:rPr sz="2000" spc="-5" dirty="0">
                <a:latin typeface="Futura-Medium"/>
                <a:cs typeface="Futura-Medium"/>
              </a:rPr>
              <a:t>optical</a:t>
            </a:r>
            <a:r>
              <a:rPr sz="2000" spc="-25" dirty="0">
                <a:latin typeface="Futura-Medium"/>
                <a:cs typeface="Futura-Medium"/>
              </a:rPr>
              <a:t> </a:t>
            </a:r>
            <a:r>
              <a:rPr sz="2000" spc="-5" dirty="0">
                <a:latin typeface="Futura-Medium"/>
                <a:cs typeface="Futura-Medium"/>
              </a:rPr>
              <a:t>axis</a:t>
            </a:r>
            <a:endParaRPr sz="2000">
              <a:latin typeface="Futura-Medium"/>
              <a:cs typeface="Futura-Medium"/>
            </a:endParaRPr>
          </a:p>
          <a:p>
            <a:pPr marL="298450" indent="-285750">
              <a:lnSpc>
                <a:spcPct val="100000"/>
              </a:lnSpc>
              <a:spcBef>
                <a:spcPts val="465"/>
              </a:spcBef>
              <a:buChar char="–"/>
              <a:tabLst>
                <a:tab pos="298450" algn="l"/>
              </a:tabLst>
            </a:pPr>
            <a:r>
              <a:rPr sz="2000" spc="-5" dirty="0">
                <a:latin typeface="Futura-Medium"/>
                <a:cs typeface="Futura-Medium"/>
              </a:rPr>
              <a:t>Caused </a:t>
            </a:r>
            <a:r>
              <a:rPr sz="2000" dirty="0">
                <a:latin typeface="Futura-Medium"/>
                <a:cs typeface="Futura-Medium"/>
              </a:rPr>
              <a:t>by imperfect</a:t>
            </a:r>
            <a:r>
              <a:rPr sz="2000" spc="-15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lenses</a:t>
            </a:r>
            <a:endParaRPr sz="2000">
              <a:latin typeface="Futura-Medium"/>
              <a:cs typeface="Futura-Medium"/>
            </a:endParaRPr>
          </a:p>
          <a:p>
            <a:pPr marL="298450" marR="5080" indent="-285750">
              <a:lnSpc>
                <a:spcPct val="100000"/>
              </a:lnSpc>
              <a:spcBef>
                <a:spcPts val="470"/>
              </a:spcBef>
              <a:buChar char="–"/>
              <a:tabLst>
                <a:tab pos="298450" algn="l"/>
              </a:tabLst>
            </a:pPr>
            <a:r>
              <a:rPr sz="2000" spc="-5" dirty="0">
                <a:latin typeface="Futura-Medium"/>
                <a:cs typeface="Futura-Medium"/>
              </a:rPr>
              <a:t>Deviations </a:t>
            </a:r>
            <a:r>
              <a:rPr sz="2000" dirty="0">
                <a:latin typeface="Futura-Medium"/>
                <a:cs typeface="Futura-Medium"/>
              </a:rPr>
              <a:t>are most </a:t>
            </a:r>
            <a:r>
              <a:rPr sz="2000" spc="-5" dirty="0">
                <a:latin typeface="Futura-Medium"/>
                <a:cs typeface="Futura-Medium"/>
              </a:rPr>
              <a:t>noticeable </a:t>
            </a:r>
            <a:r>
              <a:rPr sz="2000" dirty="0">
                <a:latin typeface="Futura-Medium"/>
                <a:cs typeface="Futura-Medium"/>
              </a:rPr>
              <a:t>for rays that pass </a:t>
            </a:r>
            <a:r>
              <a:rPr sz="2000" spc="-5" dirty="0">
                <a:latin typeface="Futura-Medium"/>
                <a:cs typeface="Futura-Medium"/>
              </a:rPr>
              <a:t>through </a:t>
            </a:r>
            <a:r>
              <a:rPr sz="2000" dirty="0">
                <a:latin typeface="Futura-Medium"/>
                <a:cs typeface="Futura-Medium"/>
              </a:rPr>
              <a:t>the edge </a:t>
            </a:r>
            <a:r>
              <a:rPr sz="2000" spc="-5" dirty="0">
                <a:latin typeface="Futura-Medium"/>
                <a:cs typeface="Futura-Medium"/>
              </a:rPr>
              <a:t>of  </a:t>
            </a:r>
            <a:r>
              <a:rPr sz="2000" dirty="0">
                <a:latin typeface="Futura-Medium"/>
                <a:cs typeface="Futura-Medium"/>
              </a:rPr>
              <a:t>the</a:t>
            </a:r>
            <a:r>
              <a:rPr sz="2000" spc="-1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lens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95800" y="2286000"/>
            <a:ext cx="3460750" cy="441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8200" y="5334000"/>
            <a:ext cx="1524000" cy="1143000"/>
          </a:xfrm>
          <a:custGeom>
            <a:avLst/>
            <a:gdLst/>
            <a:ahLst/>
            <a:cxnLst/>
            <a:rect l="l" t="t" r="r" b="b"/>
            <a:pathLst>
              <a:path w="1524000" h="1143000">
                <a:moveTo>
                  <a:pt x="0" y="0"/>
                </a:moveTo>
                <a:lnTo>
                  <a:pt x="1524000" y="0"/>
                </a:lnTo>
                <a:lnTo>
                  <a:pt x="1524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9000" y="2552700"/>
            <a:ext cx="587375" cy="3390900"/>
          </a:xfrm>
          <a:custGeom>
            <a:avLst/>
            <a:gdLst/>
            <a:ahLst/>
            <a:cxnLst/>
            <a:rect l="l" t="t" r="r" b="b"/>
            <a:pathLst>
              <a:path w="587375" h="3390900">
                <a:moveTo>
                  <a:pt x="0" y="0"/>
                </a:moveTo>
                <a:lnTo>
                  <a:pt x="587375" y="33909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058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DFB9-84ED-2B4C-9E47-2814AB9FA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General Calibration Problem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AF2CBEC-DD34-8D42-8486-A9C8BBB05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5" y="990600"/>
            <a:ext cx="8218709" cy="5135563"/>
          </a:xfrm>
        </p:spPr>
      </p:pic>
    </p:spTree>
    <p:extLst>
      <p:ext uri="{BB962C8B-B14F-4D97-AF65-F5344CB8AC3E}">
        <p14:creationId xmlns:p14="http://schemas.microsoft.com/office/powerpoint/2010/main" val="3012339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8A839-9FF8-D94E-BBD2-67C2AF8D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Calibration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4E1AB5-50FC-FB4E-901D-B08C2C538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228"/>
          <a:stretch/>
        </p:blipFill>
        <p:spPr>
          <a:xfrm>
            <a:off x="457200" y="1115219"/>
            <a:ext cx="8210811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0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E076-F2E3-FD4A-A53E-24340766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Calibration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3D9BF5-D13E-6847-BE60-80AFFACC6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228"/>
          <a:stretch/>
        </p:blipFill>
        <p:spPr>
          <a:xfrm>
            <a:off x="457200" y="1283139"/>
            <a:ext cx="8210811" cy="455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32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spc="-15" dirty="0">
                <a:solidFill>
                  <a:srgbClr val="000000"/>
                </a:solidFill>
              </a:rPr>
              <a:t>Camera calibration</a:t>
            </a:r>
            <a:r>
              <a:rPr lang="en-US" spc="15" dirty="0">
                <a:solidFill>
                  <a:srgbClr val="000000"/>
                </a:solidFill>
              </a:rPr>
              <a:t> </a:t>
            </a:r>
            <a:r>
              <a:rPr lang="en-US" spc="-10" dirty="0">
                <a:solidFill>
                  <a:srgbClr val="000000"/>
                </a:solidFill>
              </a:rPr>
              <a:t>problem</a:t>
            </a:r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b="1" spc="-15" dirty="0">
                <a:solidFill>
                  <a:srgbClr val="000000"/>
                </a:solidFill>
              </a:rPr>
              <a:t>Example</a:t>
            </a:r>
            <a:endParaRPr lang="en-US" b="1" dirty="0"/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66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2339" y="60515"/>
            <a:ext cx="4579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Futura-Medium"/>
                <a:cs typeface="Futura-Medium"/>
              </a:rPr>
              <a:t>Calibration</a:t>
            </a:r>
            <a:r>
              <a:rPr sz="3600" spc="-35" dirty="0">
                <a:latin typeface="Futura-Medium"/>
                <a:cs typeface="Futura-Medium"/>
              </a:rPr>
              <a:t> </a:t>
            </a:r>
            <a:r>
              <a:rPr sz="3600" spc="-10" dirty="0">
                <a:latin typeface="Futura-Medium"/>
                <a:cs typeface="Futura-Medium"/>
              </a:rPr>
              <a:t>Procedure</a:t>
            </a:r>
            <a:endParaRPr sz="3600">
              <a:latin typeface="Futura-Medium"/>
              <a:cs typeface="Futura-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6739" y="709580"/>
            <a:ext cx="5564505" cy="92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0" marR="508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Futura-MediumItalic"/>
                <a:cs typeface="Futura-MediumItalic"/>
              </a:rPr>
              <a:t>Camera Calibration </a:t>
            </a:r>
            <a:r>
              <a:rPr sz="1800" i="1" spc="-20" dirty="0">
                <a:latin typeface="Futura-MediumItalic"/>
                <a:cs typeface="Futura-MediumItalic"/>
              </a:rPr>
              <a:t>Toolbox </a:t>
            </a:r>
            <a:r>
              <a:rPr sz="1800" i="1" spc="5" dirty="0">
                <a:latin typeface="Futura-MediumItalic"/>
                <a:cs typeface="Futura-MediumItalic"/>
              </a:rPr>
              <a:t>for </a:t>
            </a:r>
            <a:r>
              <a:rPr sz="1800" i="1" spc="-5" dirty="0">
                <a:latin typeface="Futura-MediumItalic"/>
                <a:cs typeface="Futura-MediumItalic"/>
              </a:rPr>
              <a:t>Matlab  J. </a:t>
            </a:r>
            <a:r>
              <a:rPr sz="1800" i="1" dirty="0">
                <a:latin typeface="Futura-MediumItalic"/>
                <a:cs typeface="Futura-MediumItalic"/>
              </a:rPr>
              <a:t>Bouguet –</a:t>
            </a:r>
            <a:r>
              <a:rPr sz="1800" i="1" spc="-45" dirty="0">
                <a:latin typeface="Futura-MediumItalic"/>
                <a:cs typeface="Futura-MediumItalic"/>
              </a:rPr>
              <a:t> </a:t>
            </a:r>
            <a:r>
              <a:rPr sz="1800" spc="-15" dirty="0">
                <a:latin typeface="Futura-Medium"/>
                <a:cs typeface="Futura-Medium"/>
              </a:rPr>
              <a:t>[1998-2000]</a:t>
            </a:r>
            <a:endParaRPr sz="1800">
              <a:latin typeface="Futura-Medium"/>
              <a:cs typeface="Futura-Medium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200" spc="-5" dirty="0">
                <a:latin typeface="Futura-Medium"/>
                <a:cs typeface="Futura-Medium"/>
                <a:hlinkClick r:id="rId2"/>
              </a:rPr>
              <a:t>http://www.vision.caltech.edu/bouguetj/calib_doc/index.html#examples</a:t>
            </a:r>
            <a:endParaRPr sz="1200">
              <a:latin typeface="Futura-Medium"/>
              <a:cs typeface="Futura-Medium"/>
            </a:endParaRPr>
          </a:p>
        </p:txBody>
      </p:sp>
      <p:sp>
        <p:nvSpPr>
          <p:cNvPr id="4" name="bk object 16">
            <a:extLst>
              <a:ext uri="{FF2B5EF4-FFF2-40B4-BE49-F238E27FC236}">
                <a16:creationId xmlns:a16="http://schemas.microsoft.com/office/drawing/2014/main" id="{43203FE4-C088-0142-A90E-FF3DE08E3A62}"/>
              </a:ext>
            </a:extLst>
          </p:cNvPr>
          <p:cNvSpPr/>
          <p:nvPr/>
        </p:nvSpPr>
        <p:spPr>
          <a:xfrm>
            <a:off x="1371600" y="1903413"/>
            <a:ext cx="5791200" cy="4721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3949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295400"/>
            <a:ext cx="8001000" cy="5362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3450598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375" y="1103312"/>
            <a:ext cx="7672224" cy="5718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64874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b="1" spc="-15" dirty="0">
                <a:solidFill>
                  <a:srgbClr val="000000"/>
                </a:solidFill>
              </a:rPr>
              <a:t>Camera calibration</a:t>
            </a:r>
            <a:r>
              <a:rPr lang="en-US" b="1" spc="15" dirty="0">
                <a:solidFill>
                  <a:srgbClr val="000000"/>
                </a:solidFill>
              </a:rPr>
              <a:t> </a:t>
            </a:r>
            <a:r>
              <a:rPr lang="en-US" b="1" spc="-10" dirty="0">
                <a:solidFill>
                  <a:srgbClr val="000000"/>
                </a:solidFill>
              </a:rPr>
              <a:t>problem</a:t>
            </a:r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spc="-15" dirty="0">
                <a:solidFill>
                  <a:srgbClr val="000000"/>
                </a:solidFill>
              </a:rPr>
              <a:t>Example</a:t>
            </a:r>
            <a:endParaRPr lang="en-US" dirty="0"/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55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990600"/>
            <a:ext cx="6858000" cy="5646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2773902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1219200"/>
            <a:ext cx="6477000" cy="5248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2585348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847" y="1295400"/>
            <a:ext cx="6036952" cy="4967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83428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7700" y="1219200"/>
            <a:ext cx="6083300" cy="532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3652044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1066799"/>
            <a:ext cx="7467600" cy="561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187917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FA4F7AD-9EF6-2B47-ACB8-A7896EE3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602094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02172" y="152400"/>
            <a:ext cx="71396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/>
              <a:t>Recap: The </a:t>
            </a:r>
            <a:r>
              <a:rPr lang="en-US" sz="3600" spc="-15" dirty="0"/>
              <a:t>projective</a:t>
            </a:r>
            <a:r>
              <a:rPr lang="en-US" sz="3600" spc="-65" dirty="0"/>
              <a:t> </a:t>
            </a:r>
            <a:r>
              <a:rPr lang="en-US" sz="3600" spc="5" dirty="0"/>
              <a:t>transformation</a:t>
            </a:r>
            <a:endParaRPr sz="3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FBA400-A883-D248-9400-41BCE7688A5A}"/>
              </a:ext>
            </a:extLst>
          </p:cNvPr>
          <p:cNvGrpSpPr/>
          <p:nvPr/>
        </p:nvGrpSpPr>
        <p:grpSpPr>
          <a:xfrm>
            <a:off x="3810000" y="3200400"/>
            <a:ext cx="1295400" cy="1066800"/>
            <a:chOff x="3810000" y="3276600"/>
            <a:chExt cx="1295400" cy="106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F8337A-E5BE-C24E-AC6C-BDC909A85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920" t="41539" r="17797" b="20696"/>
            <a:stretch/>
          </p:blipFill>
          <p:spPr>
            <a:xfrm>
              <a:off x="3810000" y="3276600"/>
              <a:ext cx="1295400" cy="1066800"/>
            </a:xfrm>
            <a:prstGeom prst="rect">
              <a:avLst/>
            </a:prstGeom>
          </p:spPr>
        </p:pic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2F2899D4-6D12-824F-9438-F5A1EDC38A2C}"/>
                </a:ext>
              </a:extLst>
            </p:cNvPr>
            <p:cNvSpPr/>
            <p:nvPr/>
          </p:nvSpPr>
          <p:spPr>
            <a:xfrm>
              <a:off x="3810000" y="3276600"/>
              <a:ext cx="76200" cy="99060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08F216B3-F700-0D40-B42E-8383F05B35BE}"/>
                </a:ext>
              </a:extLst>
            </p:cNvPr>
            <p:cNvSpPr/>
            <p:nvPr/>
          </p:nvSpPr>
          <p:spPr>
            <a:xfrm>
              <a:off x="4952048" y="3302794"/>
              <a:ext cx="77152" cy="964406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109A6D-3755-6B47-B046-31E75A8C84FB}"/>
              </a:ext>
            </a:extLst>
          </p:cNvPr>
          <p:cNvCxnSpPr>
            <a:cxnSpLocks/>
          </p:cNvCxnSpPr>
          <p:nvPr/>
        </p:nvCxnSpPr>
        <p:spPr>
          <a:xfrm>
            <a:off x="4436269" y="4164806"/>
            <a:ext cx="135730" cy="2547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88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902" y="6143831"/>
            <a:ext cx="2872740" cy="548005"/>
          </a:xfrm>
          <a:custGeom>
            <a:avLst/>
            <a:gdLst/>
            <a:ahLst/>
            <a:cxnLst/>
            <a:rect l="l" t="t" r="r" b="b"/>
            <a:pathLst>
              <a:path w="2872740" h="548004">
                <a:moveTo>
                  <a:pt x="0" y="0"/>
                </a:moveTo>
                <a:lnTo>
                  <a:pt x="2872152" y="547425"/>
                </a:lnTo>
              </a:path>
            </a:pathLst>
          </a:custGeom>
          <a:ln w="9525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3221567"/>
            <a:ext cx="3335867" cy="3636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2780" y="1893067"/>
            <a:ext cx="5821715" cy="4528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2800" y="3183467"/>
            <a:ext cx="3403600" cy="3674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593" y="5902817"/>
            <a:ext cx="643890" cy="539750"/>
          </a:xfrm>
          <a:custGeom>
            <a:avLst/>
            <a:gdLst/>
            <a:ahLst/>
            <a:cxnLst/>
            <a:rect l="l" t="t" r="r" b="b"/>
            <a:pathLst>
              <a:path w="643890" h="539750">
                <a:moveTo>
                  <a:pt x="380509" y="0"/>
                </a:moveTo>
                <a:lnTo>
                  <a:pt x="0" y="539314"/>
                </a:lnTo>
                <a:lnTo>
                  <a:pt x="643708" y="393413"/>
                </a:lnTo>
                <a:lnTo>
                  <a:pt x="380509" y="0"/>
                </a:lnTo>
                <a:close/>
              </a:path>
            </a:pathLst>
          </a:custGeom>
          <a:solidFill>
            <a:srgbClr val="0070C0">
              <a:alpha val="3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594" y="5902817"/>
            <a:ext cx="643890" cy="539750"/>
          </a:xfrm>
          <a:custGeom>
            <a:avLst/>
            <a:gdLst/>
            <a:ahLst/>
            <a:cxnLst/>
            <a:rect l="l" t="t" r="r" b="b"/>
            <a:pathLst>
              <a:path w="643890" h="539750">
                <a:moveTo>
                  <a:pt x="643708" y="393413"/>
                </a:moveTo>
                <a:lnTo>
                  <a:pt x="0" y="539314"/>
                </a:lnTo>
                <a:lnTo>
                  <a:pt x="380509" y="0"/>
                </a:lnTo>
                <a:lnTo>
                  <a:pt x="643708" y="393413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103" y="3485543"/>
            <a:ext cx="361315" cy="2417445"/>
          </a:xfrm>
          <a:custGeom>
            <a:avLst/>
            <a:gdLst/>
            <a:ahLst/>
            <a:cxnLst/>
            <a:rect l="l" t="t" r="r" b="b"/>
            <a:pathLst>
              <a:path w="361315" h="2417445">
                <a:moveTo>
                  <a:pt x="0" y="2417274"/>
                </a:moveTo>
                <a:lnTo>
                  <a:pt x="361120" y="0"/>
                </a:lnTo>
              </a:path>
            </a:pathLst>
          </a:custGeom>
          <a:ln w="9525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0302" y="6296231"/>
            <a:ext cx="2872740" cy="548005"/>
          </a:xfrm>
          <a:custGeom>
            <a:avLst/>
            <a:gdLst/>
            <a:ahLst/>
            <a:cxnLst/>
            <a:rect l="l" t="t" r="r" b="b"/>
            <a:pathLst>
              <a:path w="2872740" h="548004">
                <a:moveTo>
                  <a:pt x="0" y="0"/>
                </a:moveTo>
                <a:lnTo>
                  <a:pt x="2872152" y="547425"/>
                </a:lnTo>
              </a:path>
            </a:pathLst>
          </a:custGeom>
          <a:ln w="9525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9751" y="0"/>
            <a:ext cx="8413750" cy="1809114"/>
          </a:xfrm>
          <a:prstGeom prst="rect">
            <a:avLst/>
          </a:prstGeom>
        </p:spPr>
        <p:txBody>
          <a:bodyPr vert="horz" wrap="square" lIns="0" tIns="3721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0"/>
              </a:spcBef>
            </a:pPr>
            <a:r>
              <a:rPr sz="6000" spc="-5" dirty="0">
                <a:latin typeface="Calibri"/>
                <a:cs typeface="Calibri"/>
              </a:rPr>
              <a:t>Why is this</a:t>
            </a:r>
            <a:r>
              <a:rPr sz="6000" spc="-15" dirty="0">
                <a:latin typeface="Calibri"/>
                <a:cs typeface="Calibri"/>
              </a:rPr>
              <a:t> </a:t>
            </a:r>
            <a:r>
              <a:rPr sz="6000" spc="-5" dirty="0">
                <a:latin typeface="Calibri"/>
                <a:cs typeface="Calibri"/>
              </a:rPr>
              <a:t>important?</a:t>
            </a:r>
            <a:endParaRPr sz="6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30"/>
              </a:spcBef>
            </a:pPr>
            <a:r>
              <a:rPr sz="2400" spc="-15" dirty="0">
                <a:latin typeface="Calibri"/>
                <a:cs typeface="Calibri"/>
              </a:rPr>
              <a:t>Estimate camera parameters </a:t>
            </a:r>
            <a:r>
              <a:rPr sz="2400" spc="-5" dirty="0">
                <a:latin typeface="Calibri"/>
                <a:cs typeface="Calibri"/>
              </a:rPr>
              <a:t>such pose or </a:t>
            </a:r>
            <a:r>
              <a:rPr sz="2400" spc="-15" dirty="0">
                <a:latin typeface="Calibri"/>
                <a:cs typeface="Calibri"/>
              </a:rPr>
              <a:t>focal </a:t>
            </a:r>
            <a:r>
              <a:rPr sz="2400" spc="-10" dirty="0">
                <a:latin typeface="Calibri"/>
                <a:cs typeface="Calibri"/>
              </a:rPr>
              <a:t>length from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images!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839" y="4226547"/>
            <a:ext cx="702310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dirty="0">
                <a:latin typeface="Calibri"/>
                <a:cs typeface="Calibri"/>
              </a:rPr>
              <a:t>?</a:t>
            </a:r>
            <a:endParaRPr sz="11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87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8DD4-8CE7-B547-A43F-380C51041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 of 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AED0C4-2174-DE49-BCED-AEC0F44E3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5A911-A331-1945-97C2-3F3DF431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59" y="1825626"/>
            <a:ext cx="72221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1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3A05-45F4-FC43-800A-72CDB6DC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5E386-98B9-8C43-BF85-0C76B12B1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1B0F-B7BA-9F4A-88EA-126DD8E52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4" r="2" b="808"/>
          <a:stretch/>
        </p:blipFill>
        <p:spPr>
          <a:xfrm>
            <a:off x="621506" y="1825626"/>
            <a:ext cx="7893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8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4CAC6-66F4-3F44-AF38-52F19B52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Problem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CE3DB62-6B71-1742-8413-471FEB56E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302" y="990600"/>
            <a:ext cx="6977396" cy="5135563"/>
          </a:xfrm>
        </p:spPr>
      </p:pic>
    </p:spTree>
    <p:extLst>
      <p:ext uri="{BB962C8B-B14F-4D97-AF65-F5344CB8AC3E}">
        <p14:creationId xmlns:p14="http://schemas.microsoft.com/office/powerpoint/2010/main" val="113088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4CAC6-66F4-3F44-AF38-52F19B52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Problem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CE3DB62-6B71-1742-8413-471FEB56E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302" y="990600"/>
            <a:ext cx="6977396" cy="51355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61FC4-B2C4-5C45-B59F-D356D9E8D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4" b="-1"/>
          <a:stretch/>
        </p:blipFill>
        <p:spPr>
          <a:xfrm>
            <a:off x="1066800" y="4876801"/>
            <a:ext cx="6781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525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213</Words>
  <Application>Microsoft Macintosh PowerPoint</Application>
  <PresentationFormat>On-screen Show (4:3)</PresentationFormat>
  <Paragraphs>54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Futura-Medium</vt:lpstr>
      <vt:lpstr>Futura-MediumItalic</vt:lpstr>
      <vt:lpstr>1_Office Theme</vt:lpstr>
      <vt:lpstr>Camera Calibration</vt:lpstr>
      <vt:lpstr>Agenda</vt:lpstr>
      <vt:lpstr>Agenda</vt:lpstr>
      <vt:lpstr>Recap: The projective transformation</vt:lpstr>
      <vt:lpstr>PowerPoint Presentation</vt:lpstr>
      <vt:lpstr>Goal of calibration</vt:lpstr>
      <vt:lpstr>Calibration Problem</vt:lpstr>
      <vt:lpstr>Calibration Problem</vt:lpstr>
      <vt:lpstr>Calibration Problem</vt:lpstr>
      <vt:lpstr>Calibration Problem</vt:lpstr>
      <vt:lpstr>Calibration Problem</vt:lpstr>
      <vt:lpstr>Calibration Problem</vt:lpstr>
      <vt:lpstr>PowerPoint Presentation</vt:lpstr>
      <vt:lpstr>PowerPoint Presentation</vt:lpstr>
      <vt:lpstr>PowerPoint Presentation</vt:lpstr>
      <vt:lpstr>Homogeneous M x N Linear Systems</vt:lpstr>
      <vt:lpstr>PowerPoint Presentation</vt:lpstr>
      <vt:lpstr>Extracting camera parameters</vt:lpstr>
      <vt:lpstr>Extracting camera parameters</vt:lpstr>
      <vt:lpstr>Extracting camera parameters</vt:lpstr>
      <vt:lpstr>Degenerate cases</vt:lpstr>
      <vt:lpstr>Radial Distortion</vt:lpstr>
      <vt:lpstr>General Calibration Problem</vt:lpstr>
      <vt:lpstr>General Calibration Problem</vt:lpstr>
      <vt:lpstr>General Calibration Problem</vt:lpstr>
      <vt:lpstr>Agenda</vt:lpstr>
      <vt:lpstr>PowerPoint Presentation</vt:lpstr>
      <vt:lpstr>Calibration Procedure</vt:lpstr>
      <vt:lpstr>Calibration Procedure</vt:lpstr>
      <vt:lpstr>Calibration Procedure</vt:lpstr>
      <vt:lpstr>Calibration Procedure</vt:lpstr>
      <vt:lpstr>Calibration Procedure</vt:lpstr>
      <vt:lpstr>Calibration Procedure</vt:lpstr>
      <vt:lpstr>Calibration Procedure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Calibration</dc:title>
  <dc:creator>Su, Hao</dc:creator>
  <cp:lastModifiedBy>Su, Hao</cp:lastModifiedBy>
  <cp:revision>14</cp:revision>
  <dcterms:created xsi:type="dcterms:W3CDTF">2018-11-08T01:46:57Z</dcterms:created>
  <dcterms:modified xsi:type="dcterms:W3CDTF">2018-11-14T03:32:09Z</dcterms:modified>
</cp:coreProperties>
</file>